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09a2225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09a2225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61dbbb4d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61dbbb4d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61dbbb4d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61dbbb4d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61dbbb4d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61dbbb4d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61dbbb4d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61dbbb4d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61dbbb4d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61dbbb4d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7dadb233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7dadb233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7dadb233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7dadb233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7dadb233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7dadb233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7df2465e4_7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7df2465e4_7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7df2465e4_7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7df2465e4_7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61dbbb4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61dbbb4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61dbbb4d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61dbbb4d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7df2465e4_7_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7df2465e4_7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7df2465e4_7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7df2465e4_7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7df2465e4_7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7df2465e4_7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7df2465e4_7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7df2465e4_7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7df2465e4_7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7df2465e4_7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7df2465e4_7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7df2465e4_7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7df2465e4_7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7df2465e4_7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df2465e4_7_1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df2465e4_7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61dbbb4d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61dbbb4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61dbbb4d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61dbbb4d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61dbbb4d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61dbbb4d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7dadb233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7dadb233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61dbbb4d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61dbbb4d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7dadb233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7dadb233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programiz.com/dsa/queue" TargetMode="External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1, Team 3 </a:t>
            </a:r>
            <a:endParaRPr/>
          </a:p>
        </p:txBody>
      </p:sp>
      <p:sp>
        <p:nvSpPr>
          <p:cNvPr id="126" name="Google Shape;126;p25"/>
          <p:cNvSpPr txBox="1"/>
          <p:nvPr/>
        </p:nvSpPr>
        <p:spPr>
          <a:xfrm>
            <a:off x="6799050" y="3487950"/>
            <a:ext cx="2136600" cy="12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Nikita Narwal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Meenakshi Goyal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Gautam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Algorithm for EnQueue</a:t>
            </a:r>
            <a:endParaRPr sz="3600"/>
          </a:p>
        </p:txBody>
      </p:sp>
      <p:pic>
        <p:nvPicPr>
          <p:cNvPr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6900" y="1772675"/>
            <a:ext cx="54102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DeQueue Operation</a:t>
            </a:r>
            <a:endParaRPr sz="3600"/>
          </a:p>
        </p:txBody>
      </p:sp>
      <p:sp>
        <p:nvSpPr>
          <p:cNvPr id="187" name="Google Shape;187;p35"/>
          <p:cNvSpPr txBox="1"/>
          <p:nvPr>
            <p:ph idx="1" type="body"/>
          </p:nvPr>
        </p:nvSpPr>
        <p:spPr>
          <a:xfrm>
            <a:off x="471900" y="1919075"/>
            <a:ext cx="8222100" cy="12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Check if the queue is empty or not.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If the queue is empty, then print underflow error and exit the program.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If the queue is not empty, then print the element at the head and increment the head.</a:t>
            </a:r>
            <a:endParaRPr/>
          </a:p>
        </p:txBody>
      </p:sp>
      <p:pic>
        <p:nvPicPr>
          <p:cNvPr id="188" name="Google Shape;18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575" y="3144575"/>
            <a:ext cx="6194826" cy="19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Algorithm for DeQueue</a:t>
            </a:r>
            <a:endParaRPr sz="3600"/>
          </a:p>
        </p:txBody>
      </p:sp>
      <p:pic>
        <p:nvPicPr>
          <p:cNvPr id="194" name="Google Shape;19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50" y="1853650"/>
            <a:ext cx="5824100" cy="31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Algorithm for isFull Operation</a:t>
            </a:r>
            <a:endParaRPr sz="3600"/>
          </a:p>
        </p:txBody>
      </p:sp>
      <p:pic>
        <p:nvPicPr>
          <p:cNvPr id="200" name="Google Shape;20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8350" y="2085625"/>
            <a:ext cx="5029200" cy="2809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Algorithm for isEmpty Operation</a:t>
            </a:r>
            <a:endParaRPr sz="3600"/>
          </a:p>
        </p:txBody>
      </p:sp>
      <p:pic>
        <p:nvPicPr>
          <p:cNvPr id="206" name="Google Shape;20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2312331"/>
            <a:ext cx="6553199" cy="2271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ctrTitle"/>
          </p:nvPr>
        </p:nvSpPr>
        <p:spPr>
          <a:xfrm>
            <a:off x="2536350" y="2104950"/>
            <a:ext cx="40713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/>
          <p:nvPr>
            <p:ph type="title"/>
          </p:nvPr>
        </p:nvSpPr>
        <p:spPr>
          <a:xfrm>
            <a:off x="460950" y="6738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Real life Applications</a:t>
            </a:r>
            <a:endParaRPr sz="3600"/>
          </a:p>
        </p:txBody>
      </p:sp>
      <p:sp>
        <p:nvSpPr>
          <p:cNvPr id="217" name="Google Shape;217;p40"/>
          <p:cNvSpPr txBox="1"/>
          <p:nvPr>
            <p:ph idx="1" type="body"/>
          </p:nvPr>
        </p:nvSpPr>
        <p:spPr>
          <a:xfrm>
            <a:off x="1289250" y="1919075"/>
            <a:ext cx="6077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40"/>
          <p:cNvPicPr preferRelativeResize="0"/>
          <p:nvPr/>
        </p:nvPicPr>
        <p:blipFill rotWithShape="1">
          <a:blip r:embed="rId3">
            <a:alphaModFix/>
          </a:blip>
          <a:srcRect b="0" l="0" r="0" t="17204"/>
          <a:stretch/>
        </p:blipFill>
        <p:spPr>
          <a:xfrm>
            <a:off x="1289325" y="1758475"/>
            <a:ext cx="6076950" cy="33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302700" y="908275"/>
            <a:ext cx="82221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Applications i</a:t>
            </a:r>
            <a:r>
              <a:rPr lang="en" sz="3600"/>
              <a:t>n Computer Science</a:t>
            </a:r>
            <a:endParaRPr sz="3600"/>
          </a:p>
        </p:txBody>
      </p:sp>
      <p:sp>
        <p:nvSpPr>
          <p:cNvPr id="224" name="Google Shape;224;p41"/>
          <p:cNvSpPr txBox="1"/>
          <p:nvPr>
            <p:ph idx="1" type="body"/>
          </p:nvPr>
        </p:nvSpPr>
        <p:spPr>
          <a:xfrm>
            <a:off x="387275" y="1815150"/>
            <a:ext cx="85902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444444"/>
                </a:solidFill>
                <a:highlight>
                  <a:srgbClr val="FFFFFF"/>
                </a:highlight>
              </a:rPr>
              <a:t>Queue is useful in CPU scheduling, Disk Scheduling. When multiple processes require CPU at the same time, various CPU scheduling algorithms are used which are implemented using Queue data structure.</a:t>
            </a:r>
            <a:endParaRPr sz="14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444444"/>
                </a:solidFill>
                <a:highlight>
                  <a:srgbClr val="FFFFFF"/>
                </a:highlight>
              </a:rPr>
              <a:t>When data is transferred asynchronously between two processes.Queue is used for synchronization. Examples : IO Buffers, pipes, file IO, etc.</a:t>
            </a:r>
            <a:endParaRPr sz="14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444444"/>
                </a:solidFill>
                <a:highlight>
                  <a:srgbClr val="FFFFFF"/>
                </a:highlight>
              </a:rPr>
              <a:t>Breadth First search in a Graph .</a:t>
            </a:r>
            <a:endParaRPr sz="14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444444"/>
                </a:solidFill>
                <a:highlight>
                  <a:srgbClr val="FFFFFF"/>
                </a:highlight>
              </a:rPr>
              <a:t>Handling of interrupts in real-time systems. The interrupts are handled in the same order as they arrive, First come first served.</a:t>
            </a:r>
            <a:endParaRPr sz="14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1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Queues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Queue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Circular Queue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Priority Queue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Dequeue</a:t>
            </a:r>
            <a:endParaRPr/>
          </a:p>
        </p:txBody>
      </p:sp>
      <p:pic>
        <p:nvPicPr>
          <p:cNvPr id="235" name="Google Shape;2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25" y="1268238"/>
            <a:ext cx="4293149" cy="260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Queue</a:t>
            </a:r>
            <a:endParaRPr/>
          </a:p>
        </p:txBody>
      </p:sp>
      <p:sp>
        <p:nvSpPr>
          <p:cNvPr id="241" name="Google Shape;241;p44"/>
          <p:cNvSpPr txBox="1"/>
          <p:nvPr>
            <p:ph idx="1" type="body"/>
          </p:nvPr>
        </p:nvSpPr>
        <p:spPr>
          <a:xfrm>
            <a:off x="471900" y="1919075"/>
            <a:ext cx="82221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Simple queue defines the simple operation of queue in which insertion occurs at the rear of the list and deletion occurs at the front of the list.</a:t>
            </a:r>
            <a:endParaRPr/>
          </a:p>
        </p:txBody>
      </p:sp>
      <p:pic>
        <p:nvPicPr>
          <p:cNvPr id="242" name="Google Shape;2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300" y="2868175"/>
            <a:ext cx="4879303" cy="20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Circular Queue</a:t>
            </a:r>
            <a:endParaRPr sz="3600"/>
          </a:p>
        </p:txBody>
      </p:sp>
      <p:sp>
        <p:nvSpPr>
          <p:cNvPr id="248" name="Google Shape;248;p45"/>
          <p:cNvSpPr txBox="1"/>
          <p:nvPr>
            <p:ph idx="1" type="body"/>
          </p:nvPr>
        </p:nvSpPr>
        <p:spPr>
          <a:xfrm>
            <a:off x="532600" y="1919075"/>
            <a:ext cx="389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</a:rPr>
              <a:t>Circular Queue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is a </a:t>
            </a: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</a:rPr>
              <a:t>linear data structure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in which the operations are performed based on </a:t>
            </a: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</a:rPr>
              <a:t>FIFO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(First In First Out) principle and the last position is connected back to the first position to make a circle. It is also called </a:t>
            </a: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</a:rPr>
              <a:t>‘Ring Buffer’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9" name="Google Shape;2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275" y="1845425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Priority Queue</a:t>
            </a:r>
            <a:endParaRPr sz="3600"/>
          </a:p>
        </p:txBody>
      </p:sp>
      <p:sp>
        <p:nvSpPr>
          <p:cNvPr id="255" name="Google Shape;255;p46"/>
          <p:cNvSpPr txBox="1"/>
          <p:nvPr>
            <p:ph idx="1" type="body"/>
          </p:nvPr>
        </p:nvSpPr>
        <p:spPr>
          <a:xfrm>
            <a:off x="4652100" y="1987325"/>
            <a:ext cx="4041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A </a:t>
            </a: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</a:rPr>
              <a:t>priority queue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is a very important data structure because it can store data in a very practical way. This is a </a:t>
            </a: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</a:rPr>
              <a:t>concept of storing the item with its priority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. This way we can </a:t>
            </a: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</a:rPr>
              <a:t>prioritize our concept of a queue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/>
          </a:p>
        </p:txBody>
      </p:sp>
      <p:pic>
        <p:nvPicPr>
          <p:cNvPr id="256" name="Google Shape;25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150" y="1722350"/>
            <a:ext cx="4156599" cy="3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DeQue</a:t>
            </a:r>
            <a:endParaRPr sz="3600"/>
          </a:p>
        </p:txBody>
      </p:sp>
      <p:sp>
        <p:nvSpPr>
          <p:cNvPr id="262" name="Google Shape;262;p47"/>
          <p:cNvSpPr txBox="1"/>
          <p:nvPr>
            <p:ph idx="1" type="body"/>
          </p:nvPr>
        </p:nvSpPr>
        <p:spPr>
          <a:xfrm>
            <a:off x="471900" y="1919075"/>
            <a:ext cx="8222100" cy="12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F9FAFC"/>
                </a:highlight>
              </a:rPr>
              <a:t>Deque</a:t>
            </a:r>
            <a:r>
              <a:rPr lang="en">
                <a:solidFill>
                  <a:srgbClr val="000000"/>
                </a:solidFill>
                <a:highlight>
                  <a:srgbClr val="F9FAFC"/>
                </a:highlight>
              </a:rPr>
              <a:t> or Double Ended Queue is a type of </a:t>
            </a:r>
            <a:r>
              <a:rPr lang="en">
                <a:solidFill>
                  <a:srgbClr val="000000"/>
                </a:solidFill>
                <a:highlight>
                  <a:srgbClr val="F9FAFC"/>
                </a:highlight>
                <a:uFill>
                  <a:noFill/>
                </a:uFill>
                <a:hlinkClick r:id="rId3"/>
              </a:rPr>
              <a:t>queue</a:t>
            </a:r>
            <a:r>
              <a:rPr lang="en">
                <a:solidFill>
                  <a:srgbClr val="000000"/>
                </a:solidFill>
                <a:highlight>
                  <a:srgbClr val="F9FAFC"/>
                </a:highlight>
              </a:rPr>
              <a:t> in which insertion and removal of elements can be performed from either from the front or rear. Thus, it </a:t>
            </a:r>
            <a:r>
              <a:rPr b="1" lang="en">
                <a:solidFill>
                  <a:srgbClr val="000000"/>
                </a:solidFill>
                <a:highlight>
                  <a:srgbClr val="F9FAFC"/>
                </a:highlight>
              </a:rPr>
              <a:t>does not</a:t>
            </a:r>
            <a:r>
              <a:rPr lang="en">
                <a:solidFill>
                  <a:srgbClr val="000000"/>
                </a:solidFill>
                <a:highlight>
                  <a:srgbClr val="F9FAFC"/>
                </a:highlight>
              </a:rPr>
              <a:t> follow </a:t>
            </a:r>
            <a:r>
              <a:rPr b="1" lang="en">
                <a:solidFill>
                  <a:srgbClr val="000000"/>
                </a:solidFill>
                <a:highlight>
                  <a:srgbClr val="F9FAFC"/>
                </a:highlight>
              </a:rPr>
              <a:t>FIFO rule </a:t>
            </a:r>
            <a:r>
              <a:rPr lang="en">
                <a:solidFill>
                  <a:srgbClr val="000000"/>
                </a:solidFill>
                <a:highlight>
                  <a:srgbClr val="F9FAFC"/>
                </a:highlight>
              </a:rPr>
              <a:t>(First In First Out).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3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23375"/>
            <a:ext cx="8839200" cy="141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Types of DeQue</a:t>
            </a:r>
            <a:endParaRPr sz="4800"/>
          </a:p>
        </p:txBody>
      </p:sp>
      <p:sp>
        <p:nvSpPr>
          <p:cNvPr id="269" name="Google Shape;269;p4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Restricted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Output Restricted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Input Restricted DeQue</a:t>
            </a:r>
            <a:endParaRPr sz="3600"/>
          </a:p>
        </p:txBody>
      </p:sp>
      <p:sp>
        <p:nvSpPr>
          <p:cNvPr id="275" name="Google Shape;275;p49"/>
          <p:cNvSpPr txBox="1"/>
          <p:nvPr>
            <p:ph idx="1" type="body"/>
          </p:nvPr>
        </p:nvSpPr>
        <p:spPr>
          <a:xfrm>
            <a:off x="471900" y="1919075"/>
            <a:ext cx="82221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9FAFC"/>
                </a:highlight>
              </a:rPr>
              <a:t>In this deque, input is </a:t>
            </a:r>
            <a:r>
              <a:rPr b="1" lang="en">
                <a:solidFill>
                  <a:srgbClr val="000000"/>
                </a:solidFill>
                <a:highlight>
                  <a:srgbClr val="F9FAFC"/>
                </a:highlight>
              </a:rPr>
              <a:t>restricted </a:t>
            </a:r>
            <a:r>
              <a:rPr lang="en">
                <a:solidFill>
                  <a:srgbClr val="000000"/>
                </a:solidFill>
                <a:highlight>
                  <a:srgbClr val="F9FAFC"/>
                </a:highlight>
              </a:rPr>
              <a:t>at a </a:t>
            </a:r>
            <a:r>
              <a:rPr b="1" lang="en">
                <a:solidFill>
                  <a:srgbClr val="000000"/>
                </a:solidFill>
                <a:highlight>
                  <a:srgbClr val="F9FAFC"/>
                </a:highlight>
              </a:rPr>
              <a:t>single </a:t>
            </a:r>
            <a:r>
              <a:rPr lang="en">
                <a:solidFill>
                  <a:srgbClr val="000000"/>
                </a:solidFill>
                <a:highlight>
                  <a:srgbClr val="F9FAFC"/>
                </a:highlight>
              </a:rPr>
              <a:t>end but allows </a:t>
            </a:r>
            <a:r>
              <a:rPr b="1" lang="en">
                <a:solidFill>
                  <a:srgbClr val="000000"/>
                </a:solidFill>
                <a:highlight>
                  <a:srgbClr val="F9FAFC"/>
                </a:highlight>
              </a:rPr>
              <a:t>deletion </a:t>
            </a:r>
            <a:r>
              <a:rPr lang="en">
                <a:solidFill>
                  <a:srgbClr val="000000"/>
                </a:solidFill>
                <a:highlight>
                  <a:srgbClr val="F9FAFC"/>
                </a:highlight>
              </a:rPr>
              <a:t>at </a:t>
            </a:r>
            <a:r>
              <a:rPr b="1" lang="en">
                <a:solidFill>
                  <a:srgbClr val="000000"/>
                </a:solidFill>
                <a:highlight>
                  <a:srgbClr val="F9FAFC"/>
                </a:highlight>
              </a:rPr>
              <a:t>both </a:t>
            </a:r>
            <a:r>
              <a:rPr lang="en">
                <a:solidFill>
                  <a:srgbClr val="000000"/>
                </a:solidFill>
                <a:highlight>
                  <a:srgbClr val="F9FAFC"/>
                </a:highlight>
              </a:rPr>
              <a:t>the </a:t>
            </a:r>
            <a:r>
              <a:rPr b="1" lang="en">
                <a:solidFill>
                  <a:srgbClr val="000000"/>
                </a:solidFill>
                <a:highlight>
                  <a:srgbClr val="F9FAFC"/>
                </a:highlight>
              </a:rPr>
              <a:t>ends</a:t>
            </a:r>
            <a:r>
              <a:rPr lang="en">
                <a:solidFill>
                  <a:srgbClr val="000000"/>
                </a:solidFill>
                <a:highlight>
                  <a:srgbClr val="F9FAFC"/>
                </a:highlight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76" name="Google Shape;2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538" y="2768975"/>
            <a:ext cx="7304825" cy="20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Output Restricted DeQue</a:t>
            </a:r>
            <a:endParaRPr sz="3600"/>
          </a:p>
        </p:txBody>
      </p:sp>
      <p:sp>
        <p:nvSpPr>
          <p:cNvPr id="282" name="Google Shape;282;p50"/>
          <p:cNvSpPr txBox="1"/>
          <p:nvPr>
            <p:ph idx="1" type="body"/>
          </p:nvPr>
        </p:nvSpPr>
        <p:spPr>
          <a:xfrm>
            <a:off x="471900" y="1919075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9FAFC"/>
                </a:highlight>
              </a:rPr>
              <a:t>In this deque, output is </a:t>
            </a:r>
            <a:r>
              <a:rPr b="1" lang="en">
                <a:solidFill>
                  <a:srgbClr val="000000"/>
                </a:solidFill>
                <a:highlight>
                  <a:srgbClr val="F9FAFC"/>
                </a:highlight>
              </a:rPr>
              <a:t>restricted </a:t>
            </a:r>
            <a:r>
              <a:rPr lang="en">
                <a:solidFill>
                  <a:srgbClr val="000000"/>
                </a:solidFill>
                <a:highlight>
                  <a:srgbClr val="F9FAFC"/>
                </a:highlight>
              </a:rPr>
              <a:t>at a </a:t>
            </a:r>
            <a:r>
              <a:rPr b="1" lang="en">
                <a:solidFill>
                  <a:srgbClr val="000000"/>
                </a:solidFill>
                <a:highlight>
                  <a:srgbClr val="F9FAFC"/>
                </a:highlight>
              </a:rPr>
              <a:t>single </a:t>
            </a:r>
            <a:r>
              <a:rPr lang="en">
                <a:solidFill>
                  <a:srgbClr val="000000"/>
                </a:solidFill>
                <a:highlight>
                  <a:srgbClr val="F9FAFC"/>
                </a:highlight>
              </a:rPr>
              <a:t>end but allows </a:t>
            </a:r>
            <a:r>
              <a:rPr b="1" lang="en">
                <a:solidFill>
                  <a:srgbClr val="000000"/>
                </a:solidFill>
                <a:highlight>
                  <a:srgbClr val="F9FAFC"/>
                </a:highlight>
              </a:rPr>
              <a:t>insertion </a:t>
            </a:r>
            <a:r>
              <a:rPr lang="en">
                <a:solidFill>
                  <a:srgbClr val="000000"/>
                </a:solidFill>
                <a:highlight>
                  <a:srgbClr val="F9FAFC"/>
                </a:highlight>
              </a:rPr>
              <a:t>at </a:t>
            </a:r>
            <a:r>
              <a:rPr b="1" lang="en">
                <a:solidFill>
                  <a:srgbClr val="000000"/>
                </a:solidFill>
                <a:highlight>
                  <a:srgbClr val="F9FAFC"/>
                </a:highlight>
              </a:rPr>
              <a:t>both </a:t>
            </a:r>
            <a:r>
              <a:rPr lang="en">
                <a:solidFill>
                  <a:srgbClr val="000000"/>
                </a:solidFill>
                <a:highlight>
                  <a:srgbClr val="F9FAFC"/>
                </a:highlight>
              </a:rPr>
              <a:t>the </a:t>
            </a:r>
            <a:r>
              <a:rPr b="1" lang="en">
                <a:solidFill>
                  <a:srgbClr val="000000"/>
                </a:solidFill>
                <a:highlight>
                  <a:srgbClr val="F9FAFC"/>
                </a:highlight>
              </a:rPr>
              <a:t>ends</a:t>
            </a:r>
            <a:r>
              <a:rPr lang="en">
                <a:solidFill>
                  <a:srgbClr val="000000"/>
                </a:solidFill>
                <a:highlight>
                  <a:srgbClr val="F9FAFC"/>
                </a:highlight>
              </a:rPr>
              <a:t>.</a:t>
            </a:r>
            <a:endParaRPr/>
          </a:p>
        </p:txBody>
      </p:sp>
      <p:pic>
        <p:nvPicPr>
          <p:cNvPr id="283" name="Google Shape;2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625" y="2763300"/>
            <a:ext cx="6288761" cy="21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/>
          <p:nvPr>
            <p:ph type="title"/>
          </p:nvPr>
        </p:nvSpPr>
        <p:spPr>
          <a:xfrm>
            <a:off x="4002150" y="282575"/>
            <a:ext cx="11397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End</a:t>
            </a:r>
            <a:endParaRPr sz="3600"/>
          </a:p>
        </p:txBody>
      </p:sp>
      <p:pic>
        <p:nvPicPr>
          <p:cNvPr id="289" name="Google Shape;2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779713"/>
            <a:ext cx="47625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Any Questions????</a:t>
            </a:r>
            <a:endParaRPr sz="3600"/>
          </a:p>
        </p:txBody>
      </p:sp>
      <p:pic>
        <p:nvPicPr>
          <p:cNvPr id="295" name="Google Shape;2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950" y="206090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is Queue?</a:t>
            </a:r>
            <a:endParaRPr sz="3600"/>
          </a:p>
        </p:txBody>
      </p:sp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460950" y="192615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Queue is a Linear Data Structure that works on the principle of First In First Out(FIFO).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first element is inserted from one end called the REAR(also called tail), and the removal of existing element takes place from the other end called as FRONT(also called head).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Unlike stacks, a queue is open at both its ends. One end is always used to insert data (enqueue) and the other is used to remove data (dequeue).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idx="4294967295" type="subTitle"/>
          </p:nvPr>
        </p:nvSpPr>
        <p:spPr>
          <a:xfrm>
            <a:off x="460950" y="397794"/>
            <a:ext cx="82221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cap="small">
                <a:solidFill>
                  <a:schemeClr val="lt1"/>
                </a:solidFill>
              </a:rPr>
              <a:t>One end is always used to insert data (enqueue) and the other is used to remove data (dequeue).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3" name="Google Shape;143;p28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520400"/>
            <a:ext cx="7620000" cy="21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 txBox="1"/>
          <p:nvPr/>
        </p:nvSpPr>
        <p:spPr>
          <a:xfrm>
            <a:off x="381000" y="3770950"/>
            <a:ext cx="83820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real-world example of queue can be a single-lane one-way road, where the vehicle enters first, exits first. 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idx="4294967295" type="subTitle"/>
          </p:nvPr>
        </p:nvSpPr>
        <p:spPr>
          <a:xfrm>
            <a:off x="423300" y="-3"/>
            <a:ext cx="82974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Implementation of Queue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50" name="Google Shape;150;p29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501" y="698706"/>
            <a:ext cx="6477000" cy="41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ctrTitle"/>
          </p:nvPr>
        </p:nvSpPr>
        <p:spPr>
          <a:xfrm>
            <a:off x="1737450" y="2104950"/>
            <a:ext cx="5669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 on Queue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title"/>
          </p:nvPr>
        </p:nvSpPr>
        <p:spPr>
          <a:xfrm>
            <a:off x="460950" y="7054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Main Operation </a:t>
            </a:r>
            <a:endParaRPr sz="3600"/>
          </a:p>
        </p:txBody>
      </p:sp>
      <p:sp>
        <p:nvSpPr>
          <p:cNvPr id="161" name="Google Shape;161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               </a:t>
            </a:r>
            <a:endParaRPr/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9850"/>
            <a:ext cx="9143999" cy="34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title"/>
          </p:nvPr>
        </p:nvSpPr>
        <p:spPr>
          <a:xfrm>
            <a:off x="460950" y="7670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Basic operations</a:t>
            </a:r>
            <a:endParaRPr sz="3600"/>
          </a:p>
        </p:txBody>
      </p:sp>
      <p:sp>
        <p:nvSpPr>
          <p:cNvPr id="168" name="Google Shape;168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enqueue()</a:t>
            </a:r>
            <a:r>
              <a:rPr lang="en">
                <a:solidFill>
                  <a:srgbClr val="000000"/>
                </a:solidFill>
              </a:rPr>
              <a:t> − add (store) an item to the queue.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dequeue()</a:t>
            </a:r>
            <a:r>
              <a:rPr lang="en">
                <a:solidFill>
                  <a:srgbClr val="000000"/>
                </a:solidFill>
              </a:rPr>
              <a:t> − remove (access) an item from the queue.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peek()</a:t>
            </a:r>
            <a:r>
              <a:rPr lang="en">
                <a:solidFill>
                  <a:srgbClr val="000000"/>
                </a:solidFill>
              </a:rPr>
              <a:t> − Gets the element at the front of the queue without removing it.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isfull()</a:t>
            </a:r>
            <a:r>
              <a:rPr lang="en">
                <a:solidFill>
                  <a:srgbClr val="000000"/>
                </a:solidFill>
              </a:rPr>
              <a:t> − Checks if the queue is full.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isempty()</a:t>
            </a:r>
            <a:r>
              <a:rPr lang="en">
                <a:solidFill>
                  <a:srgbClr val="000000"/>
                </a:solidFill>
              </a:rPr>
              <a:t> − Checks if the queue is empty.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314875" y="446525"/>
            <a:ext cx="4045200" cy="7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Enqueue Operation</a:t>
            </a:r>
            <a:endParaRPr sz="3600"/>
          </a:p>
        </p:txBody>
      </p:sp>
      <p:sp>
        <p:nvSpPr>
          <p:cNvPr id="174" name="Google Shape;174;p33"/>
          <p:cNvSpPr txBox="1"/>
          <p:nvPr>
            <p:ph idx="1" type="subTitle"/>
          </p:nvPr>
        </p:nvSpPr>
        <p:spPr>
          <a:xfrm>
            <a:off x="116075" y="1241225"/>
            <a:ext cx="4194600" cy="3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</a:rPr>
              <a:t>Step 1 − Check if the queue is full.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</a:rPr>
              <a:t>Step 2 − If the queue is full, produce overflow error and exit.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</a:rPr>
              <a:t>Step 3 − If the queue is not full, increment rear pointer to point the next empty space.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</a:rPr>
              <a:t>Step 4 − Add data element to the queue location, where the rear is pointing.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</a:rPr>
              <a:t>Step 5 − return success.</a:t>
            </a:r>
            <a:endParaRPr sz="1800"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1268525"/>
            <a:ext cx="3836999" cy="34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